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60" r:id="rId11"/>
    <p:sldId id="274" r:id="rId12"/>
    <p:sldId id="275" r:id="rId13"/>
    <p:sldId id="278" r:id="rId14"/>
    <p:sldId id="276" r:id="rId15"/>
    <p:sldId id="277" r:id="rId16"/>
    <p:sldId id="261" r:id="rId17"/>
    <p:sldId id="264" r:id="rId18"/>
    <p:sldId id="292" r:id="rId19"/>
    <p:sldId id="263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07/02/2023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07/02/2023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07/02/2023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07/02/2023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07/02/2023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07/02/2023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Wednesday 8 – Thursday 9 February 2023</a:t>
            </a:r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9806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Raspberry </a:t>
            </a:r>
            <a:r>
              <a:rPr lang="fr-FR" dirty="0" err="1"/>
              <a:t>board</a:t>
            </a:r>
            <a:endParaRPr lang="fr-FR" dirty="0"/>
          </a:p>
        </p:txBody>
      </p:sp>
      <p:pic>
        <p:nvPicPr>
          <p:cNvPr id="5122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20A062C6-33A0-45DB-86B0-DEB1F29F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6858000" cy="471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C5F1F5C-B473-4E85-B5B1-F9E2F4A1FDB5}"/>
              </a:ext>
            </a:extLst>
          </p:cNvPr>
          <p:cNvSpPr txBox="1"/>
          <p:nvPr/>
        </p:nvSpPr>
        <p:spPr>
          <a:xfrm>
            <a:off x="8250865" y="1807535"/>
            <a:ext cx="318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Raspberry Pi 3 B+ motherboard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831F9-FDAE-47EF-BA76-5F7713C9715D}"/>
              </a:ext>
            </a:extLst>
          </p:cNvPr>
          <p:cNvSpPr/>
          <p:nvPr/>
        </p:nvSpPr>
        <p:spPr>
          <a:xfrm>
            <a:off x="7910622" y="2914724"/>
            <a:ext cx="4281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Quad-core 64 bits processors @ 1,4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(Acorn </a:t>
            </a:r>
            <a:r>
              <a:rPr lang="en-US" dirty="0" err="1"/>
              <a:t>Risc</a:t>
            </a:r>
            <a:r>
              <a:rPr lang="en-US" dirty="0"/>
              <a:t> Machine) architecture used mainly in smartphones, tablets, robotics, automation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Advantages : price, flexibility, performances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AD301642-9885-704D-4250-66E855F8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600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to peripherical devices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4EA9F-BB1E-415D-8E26-00255E9472AD}"/>
              </a:ext>
            </a:extLst>
          </p:cNvPr>
          <p:cNvSpPr/>
          <p:nvPr/>
        </p:nvSpPr>
        <p:spPr>
          <a:xfrm>
            <a:off x="9016409" y="4456444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WIFI</a:t>
            </a:r>
          </a:p>
          <a:p>
            <a:r>
              <a:rPr lang="fr-FR" dirty="0"/>
              <a:t>+ Bluetooth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2B1879-5AEE-4135-8730-A9BAF61E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4651" r="11250" b="9767"/>
          <a:stretch/>
        </p:blipFill>
        <p:spPr>
          <a:xfrm>
            <a:off x="999460" y="1868301"/>
            <a:ext cx="7666074" cy="467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3A33E5-7810-494F-9AD4-571CD4A43057}"/>
              </a:ext>
            </a:extLst>
          </p:cNvPr>
          <p:cNvSpPr/>
          <p:nvPr/>
        </p:nvSpPr>
        <p:spPr>
          <a:xfrm>
            <a:off x="9016409" y="1855012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USB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</a:t>
            </a:r>
            <a:r>
              <a:rPr lang="fr-FR" dirty="0" err="1"/>
              <a:t>ethernet</a:t>
            </a:r>
            <a:r>
              <a:rPr lang="fr-FR" dirty="0"/>
              <a:t>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HDMI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GPIO (General </a:t>
            </a:r>
            <a:r>
              <a:rPr lang="fr-FR" dirty="0" err="1"/>
              <a:t>Purpose</a:t>
            </a:r>
            <a:r>
              <a:rPr lang="fr-FR" dirty="0"/>
              <a:t> Input/Output) port for </a:t>
            </a:r>
            <a:r>
              <a:rPr lang="fr-FR" dirty="0" err="1"/>
              <a:t>connecting</a:t>
            </a:r>
            <a:r>
              <a:rPr lang="fr-FR" dirty="0"/>
              <a:t> </a:t>
            </a:r>
            <a:r>
              <a:rPr lang="fr-FR" dirty="0" err="1"/>
              <a:t>sensors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Powered</a:t>
            </a:r>
            <a:r>
              <a:rPr lang="fr-FR" dirty="0"/>
              <a:t> by micro USB (5V, 2.5A min)</a:t>
            </a: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4D666DF7-ECB7-0B6C-C967-4B5E7F66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7131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distribution: Raspberry Pi OS </a:t>
            </a:r>
            <a:r>
              <a:rPr lang="en-US" sz="2000" dirty="0"/>
              <a:t>(previously Raspbian)</a:t>
            </a:r>
            <a:endParaRPr lang="en-US" dirty="0"/>
          </a:p>
        </p:txBody>
      </p:sp>
      <p:pic>
        <p:nvPicPr>
          <p:cNvPr id="6146" name="Picture 2" descr="RÃ©sultat de recherche d'images pour &quot;raspbian&quot;">
            <a:extLst>
              <a:ext uri="{FF2B5EF4-FFF2-40B4-BE49-F238E27FC236}">
                <a16:creationId xmlns:a16="http://schemas.microsoft.com/office/drawing/2014/main" id="{292A9EE7-1563-4CFB-B589-56828EE1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" y="1771763"/>
            <a:ext cx="8738660" cy="471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1B72DCD4-8C94-4E41-ABD5-64CC15D92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9871002" y="1753400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5E22C-9699-4F9E-8E92-437B9BF6D231}"/>
              </a:ext>
            </a:extLst>
          </p:cNvPr>
          <p:cNvSpPr/>
          <p:nvPr/>
        </p:nvSpPr>
        <p:spPr>
          <a:xfrm>
            <a:off x="9909544" y="3138007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Stored</a:t>
            </a:r>
            <a:r>
              <a:rPr lang="fr-FR" dirty="0"/>
              <a:t> on a micro SD </a:t>
            </a:r>
            <a:r>
              <a:rPr lang="fr-FR" dirty="0" err="1"/>
              <a:t>card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6C33A927-6E6A-742E-3D1D-5496AE60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4671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Hat board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ABEE0964-5C87-45D6-B519-74071D682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3340337" y="1665996"/>
            <a:ext cx="5511327" cy="47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45EF3B5-7BE1-4AC9-B6C2-834C504B9657}"/>
              </a:ext>
            </a:extLst>
          </p:cNvPr>
          <p:cNvSpPr/>
          <p:nvPr/>
        </p:nvSpPr>
        <p:spPr>
          <a:xfrm>
            <a:off x="8078763" y="3662917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3F598CB-4360-4899-BCCA-B409184F52FF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8510811" y="3314325"/>
            <a:ext cx="989267" cy="56461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20003A80-BB05-4060-9ECE-9652F49709D5}"/>
              </a:ext>
            </a:extLst>
          </p:cNvPr>
          <p:cNvSpPr txBox="1"/>
          <p:nvPr/>
        </p:nvSpPr>
        <p:spPr>
          <a:xfrm>
            <a:off x="9500078" y="2991159"/>
            <a:ext cx="244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/>
              <a:t>Humidity</a:t>
            </a:r>
            <a:r>
              <a:rPr lang="fr-FR" dirty="0"/>
              <a:t>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35FEA22-5410-499D-B0E3-FE46EA9A6CAE}"/>
              </a:ext>
            </a:extLst>
          </p:cNvPr>
          <p:cNvSpPr txBox="1"/>
          <p:nvPr/>
        </p:nvSpPr>
        <p:spPr>
          <a:xfrm>
            <a:off x="9500078" y="4458377"/>
            <a:ext cx="23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 / </a:t>
            </a:r>
            <a:r>
              <a:rPr lang="fr-FR" dirty="0" err="1"/>
              <a:t>Temperature</a:t>
            </a:r>
            <a:endParaRPr lang="fr-FR" dirty="0"/>
          </a:p>
          <a:p>
            <a:r>
              <a:rPr lang="fr-FR" dirty="0" err="1"/>
              <a:t>sensor</a:t>
            </a: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F822220-67DF-459F-B9F5-DF4ACCEE652A}"/>
              </a:ext>
            </a:extLst>
          </p:cNvPr>
          <p:cNvCxnSpPr>
            <a:cxnSpLocks/>
          </p:cNvCxnSpPr>
          <p:nvPr/>
        </p:nvCxnSpPr>
        <p:spPr>
          <a:xfrm flipH="1" flipV="1">
            <a:off x="1786270" y="2647507"/>
            <a:ext cx="2204388" cy="86032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59AE6BD-CD0F-4668-BC3D-DE9E9EDF75B8}"/>
              </a:ext>
            </a:extLst>
          </p:cNvPr>
          <p:cNvSpPr txBox="1"/>
          <p:nvPr/>
        </p:nvSpPr>
        <p:spPr>
          <a:xfrm>
            <a:off x="749119" y="2252309"/>
            <a:ext cx="203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8x8 </a:t>
            </a:r>
            <a:r>
              <a:rPr lang="fr-FR" dirty="0" err="1"/>
              <a:t>LEDs</a:t>
            </a:r>
            <a:r>
              <a:rPr lang="fr-FR" dirty="0"/>
              <a:t> for display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D5B20-D7E3-4EB1-9CA9-77E0A5E1A1B3}"/>
              </a:ext>
            </a:extLst>
          </p:cNvPr>
          <p:cNvSpPr/>
          <p:nvPr/>
        </p:nvSpPr>
        <p:spPr>
          <a:xfrm>
            <a:off x="3987209" y="2658140"/>
            <a:ext cx="2604977" cy="28707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34ADF49-6D5F-4879-9AF6-0F2BEDB251FB}"/>
              </a:ext>
            </a:extLst>
          </p:cNvPr>
          <p:cNvSpPr/>
          <p:nvPr/>
        </p:nvSpPr>
        <p:spPr>
          <a:xfrm>
            <a:off x="8071675" y="424061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29CC4CF-7E3D-49B1-BE17-2FE5101B3C3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514355" y="4435378"/>
            <a:ext cx="985723" cy="34616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160766F3-57DB-4058-8865-0EE147D6C06F}"/>
              </a:ext>
            </a:extLst>
          </p:cNvPr>
          <p:cNvSpPr/>
          <p:nvPr/>
        </p:nvSpPr>
        <p:spPr>
          <a:xfrm>
            <a:off x="7508149" y="5590954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360020E-125F-4010-A146-C9AEBFA9713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943741" y="5550354"/>
            <a:ext cx="1570513" cy="35586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D2D3963-E87C-4224-B822-9E578D3AE44F}"/>
              </a:ext>
            </a:extLst>
          </p:cNvPr>
          <p:cNvSpPr txBox="1"/>
          <p:nvPr/>
        </p:nvSpPr>
        <p:spPr>
          <a:xfrm>
            <a:off x="9514254" y="5365688"/>
            <a:ext cx="9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Joystick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C93EDC-0B7C-4B2E-B347-FF51387E84C8}"/>
              </a:ext>
            </a:extLst>
          </p:cNvPr>
          <p:cNvCxnSpPr>
            <a:cxnSpLocks/>
          </p:cNvCxnSpPr>
          <p:nvPr/>
        </p:nvCxnSpPr>
        <p:spPr>
          <a:xfrm flipV="1">
            <a:off x="7249080" y="1084521"/>
            <a:ext cx="2043776" cy="280859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3EC21F11-F17D-4163-9F76-6264FE904E9B}"/>
              </a:ext>
            </a:extLst>
          </p:cNvPr>
          <p:cNvSpPr/>
          <p:nvPr/>
        </p:nvSpPr>
        <p:spPr>
          <a:xfrm>
            <a:off x="6880828" y="3868479"/>
            <a:ext cx="432048" cy="432048"/>
          </a:xfrm>
          <a:prstGeom prst="ellips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7CEC78-338C-4E9D-8D77-E5A4A22E1E3B}"/>
              </a:ext>
            </a:extLst>
          </p:cNvPr>
          <p:cNvSpPr txBox="1"/>
          <p:nvPr/>
        </p:nvSpPr>
        <p:spPr>
          <a:xfrm>
            <a:off x="9354766" y="623643"/>
            <a:ext cx="2245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/>
              <a:t>3D </a:t>
            </a:r>
            <a:r>
              <a:rPr lang="fr-FR" dirty="0" err="1"/>
              <a:t>accelerometer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gyrometer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/>
              <a:t>3D </a:t>
            </a:r>
            <a:r>
              <a:rPr lang="fr-FR" dirty="0" err="1"/>
              <a:t>magnetometer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95D37935-093C-D613-4882-20368DEE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463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27FCB42-0F42-41D7-B77C-CBE5058B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</a:t>
            </a:r>
          </a:p>
        </p:txBody>
      </p:sp>
      <p:pic>
        <p:nvPicPr>
          <p:cNvPr id="6" name="Picture 4" descr=" ">
            <a:extLst>
              <a:ext uri="{FF2B5EF4-FFF2-40B4-BE49-F238E27FC236}">
                <a16:creationId xmlns:a16="http://schemas.microsoft.com/office/drawing/2014/main" id="{10C57A98-F72C-45B1-BC6A-6023FA1E7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9310" r="12188" b="12211"/>
          <a:stretch/>
        </p:blipFill>
        <p:spPr bwMode="auto">
          <a:xfrm>
            <a:off x="6232396" y="1765005"/>
            <a:ext cx="2440241" cy="21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58FDA5-03CA-46C9-919B-972BCEE80F8C}"/>
              </a:ext>
            </a:extLst>
          </p:cNvPr>
          <p:cNvSpPr txBox="1"/>
          <p:nvPr/>
        </p:nvSpPr>
        <p:spPr>
          <a:xfrm>
            <a:off x="3579628" y="1853614"/>
            <a:ext cx="182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3 B+</a:t>
            </a:r>
          </a:p>
          <a:p>
            <a:r>
              <a:rPr lang="en-US" dirty="0"/>
              <a:t>~ 40 €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7E020-0F0A-4AB3-889B-FEE4E7F46FD9}"/>
              </a:ext>
            </a:extLst>
          </p:cNvPr>
          <p:cNvSpPr txBox="1"/>
          <p:nvPr/>
        </p:nvSpPr>
        <p:spPr>
          <a:xfrm>
            <a:off x="8775408" y="1853614"/>
            <a:ext cx="11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Sense Hat</a:t>
            </a:r>
          </a:p>
          <a:p>
            <a:r>
              <a:rPr lang="en-US" dirty="0"/>
              <a:t>~ 30 €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96E4B18-5681-4077-9C43-FDF53545DE77}"/>
              </a:ext>
            </a:extLst>
          </p:cNvPr>
          <p:cNvSpPr txBox="1"/>
          <p:nvPr/>
        </p:nvSpPr>
        <p:spPr>
          <a:xfrm>
            <a:off x="3579628" y="4600354"/>
            <a:ext cx="1249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  <a:p>
            <a:r>
              <a:rPr lang="en-US" dirty="0"/>
              <a:t>~ 15 €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CD2F28-B038-4CE4-BECD-FC8A5A08C78B}"/>
              </a:ext>
            </a:extLst>
          </p:cNvPr>
          <p:cNvSpPr txBox="1"/>
          <p:nvPr/>
        </p:nvSpPr>
        <p:spPr>
          <a:xfrm>
            <a:off x="9519687" y="4302642"/>
            <a:ext cx="21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Total: ~ 100€</a:t>
            </a:r>
          </a:p>
          <a:p>
            <a:pPr algn="ctr"/>
            <a:r>
              <a:rPr lang="en-US" dirty="0"/>
              <a:t>(good gift for Saint-Valentin’s day)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C0DDA7-A089-4AC5-A1C6-36A745856FE3}"/>
              </a:ext>
            </a:extLst>
          </p:cNvPr>
          <p:cNvSpPr txBox="1"/>
          <p:nvPr/>
        </p:nvSpPr>
        <p:spPr>
          <a:xfrm>
            <a:off x="5879805" y="4550736"/>
            <a:ext cx="1032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SD</a:t>
            </a:r>
          </a:p>
          <a:p>
            <a:r>
              <a:rPr lang="en-US" dirty="0"/>
              <a:t>~ 10 €</a:t>
            </a:r>
          </a:p>
        </p:txBody>
      </p:sp>
      <p:pic>
        <p:nvPicPr>
          <p:cNvPr id="13" name="Picture 2" descr="RÃ©sultat de recherche d'images pour &quot;raspberry pi 3 b+&quot;">
            <a:extLst>
              <a:ext uri="{FF2B5EF4-FFF2-40B4-BE49-F238E27FC236}">
                <a16:creationId xmlns:a16="http://schemas.microsoft.com/office/drawing/2014/main" id="{E24DADFF-4F40-43DC-BE2D-80B77B4A0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8" b="16589"/>
          <a:stretch/>
        </p:blipFill>
        <p:spPr bwMode="auto">
          <a:xfrm>
            <a:off x="689342" y="1786270"/>
            <a:ext cx="2702444" cy="18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associÃ©e">
            <a:extLst>
              <a:ext uri="{FF2B5EF4-FFF2-40B4-BE49-F238E27FC236}">
                <a16:creationId xmlns:a16="http://schemas.microsoft.com/office/drawing/2014/main" id="{C0B2F015-F444-482F-B7B4-75344BCF5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1163" r="7067" b="12713"/>
          <a:stretch/>
        </p:blipFill>
        <p:spPr bwMode="auto">
          <a:xfrm>
            <a:off x="701749" y="4423144"/>
            <a:ext cx="27152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micro sd&quot;">
            <a:extLst>
              <a:ext uri="{FF2B5EF4-FFF2-40B4-BE49-F238E27FC236}">
                <a16:creationId xmlns:a16="http://schemas.microsoft.com/office/drawing/2014/main" id="{464EE51A-8682-417C-AF6C-936DDCBB4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13721"/>
          <a:stretch/>
        </p:blipFill>
        <p:spPr bwMode="auto">
          <a:xfrm>
            <a:off x="7010843" y="4613558"/>
            <a:ext cx="1569631" cy="11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92D71E7-6675-4F89-990B-A5E4B2AF27ED}"/>
              </a:ext>
            </a:extLst>
          </p:cNvPr>
          <p:cNvSpPr/>
          <p:nvPr/>
        </p:nvSpPr>
        <p:spPr>
          <a:xfrm>
            <a:off x="9271591" y="4114800"/>
            <a:ext cx="2647507" cy="1382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EBA424E4-84A6-2B02-BB42-0A290653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15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9885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17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18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19</a:t>
            </a:fld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38706E-A39F-4090-9E48-9F184EBE2E0B}"/>
              </a:ext>
            </a:extLst>
          </p:cNvPr>
          <p:cNvSpPr txBox="1"/>
          <p:nvPr/>
        </p:nvSpPr>
        <p:spPr>
          <a:xfrm>
            <a:off x="7882682" y="645465"/>
            <a:ext cx="327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and preserving code on the internet: site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 codes with others.</a:t>
            </a:r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&quot;">
            <a:extLst>
              <a:ext uri="{FF2B5EF4-FFF2-40B4-BE49-F238E27FC236}">
                <a16:creationId xmlns:a16="http://schemas.microsoft.com/office/drawing/2014/main" id="{4DD55818-FF79-4270-9C96-6AE3317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41580"/>
            <a:ext cx="1977320" cy="19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20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0CA8695-0A20-F041-09EB-7B5408143DC8}"/>
              </a:ext>
            </a:extLst>
          </p:cNvPr>
          <p:cNvSpPr txBox="1"/>
          <p:nvPr/>
        </p:nvSpPr>
        <p:spPr>
          <a:xfrm>
            <a:off x="2051683" y="1956391"/>
            <a:ext cx="45641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Computing</a:t>
            </a:r>
            <a:r>
              <a:rPr lang="fr-FR" b="1" dirty="0">
                <a:solidFill>
                  <a:schemeClr val="bg1"/>
                </a:solidFill>
              </a:rPr>
              <a:t> sessions 2023: </a:t>
            </a:r>
            <a:r>
              <a:rPr lang="fr-FR" b="1" dirty="0" err="1">
                <a:solidFill>
                  <a:schemeClr val="bg1"/>
                </a:solidFill>
              </a:rPr>
              <a:t>assessment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skill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list</a:t>
            </a:r>
            <a:endParaRPr lang="fr-F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2B8C9-72B1-3465-E90F-A6CD48984667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1126</TotalTime>
  <Words>601</Words>
  <Application>Microsoft Office PowerPoint</Application>
  <PresentationFormat>Grand écran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SETUP</vt:lpstr>
      <vt:lpstr>The Raspberry board</vt:lpstr>
      <vt:lpstr>Connections to peripherical devices</vt:lpstr>
      <vt:lpstr>Linux distribution: Raspberry Pi OS (previously Raspbian)</vt:lpstr>
      <vt:lpstr>Sense Hat board</vt:lpstr>
      <vt:lpstr>Price</vt:lpstr>
      <vt:lpstr>Organization</vt:lpstr>
      <vt:lpstr>Organization in sessions</vt:lpstr>
      <vt:lpstr>Multi-plaTform development</vt:lpstr>
      <vt:lpstr>Tools to USE</vt:lpstr>
      <vt:lpstr>Skill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Eric Conte</cp:lastModifiedBy>
  <cp:revision>476</cp:revision>
  <dcterms:created xsi:type="dcterms:W3CDTF">2019-02-12T06:07:15Z</dcterms:created>
  <dcterms:modified xsi:type="dcterms:W3CDTF">2023-02-07T07:07:35Z</dcterms:modified>
</cp:coreProperties>
</file>